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insights.ehotelier.com/insights/2025/01/23/assessing-group-and-transient-bookings-which-is-better-for-your-hotel/#:~:text=Transient%20bookings%20offer%20flexibility%2C%20high,and%20long%2Dterm%20revenue%20visibility" TargetMode="External"/><Relationship Id="rId3" Type="http://schemas.openxmlformats.org/officeDocument/2006/relationships/hyperlink" Target="https://www.novypro.com/all_dashboards" TargetMode="External"/><Relationship Id="rId7" Type="http://schemas.openxmlformats.org/officeDocument/2006/relationships/hyperlink" Target="https://roompricegenie.com/transient-market-segment/#:~:text=Transient%20guests%20are%20one%20of,term%20stay%20in%20your%20facility" TargetMode="External"/><Relationship Id="rId2" Type="http://schemas.openxmlformats.org/officeDocument/2006/relationships/hyperlink" Target="https://color.adob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gine.com/business-travel-guide/how-do-group-hotel-rates-work#:~:text=With%20almost%20every%20hotel%20the,agreed%20upon%20date%20or%20dates" TargetMode="External"/><Relationship Id="rId5" Type="http://schemas.openxmlformats.org/officeDocument/2006/relationships/hyperlink" Target="https://www.altexsoft.com/blog/hotel-property-management-systems-products-and-features/" TargetMode="External"/><Relationship Id="rId10" Type="http://schemas.openxmlformats.org/officeDocument/2006/relationships/hyperlink" Target="https://www.fourseasons.com/sharmelsheikh/" TargetMode="External"/><Relationship Id="rId4" Type="http://schemas.openxmlformats.org/officeDocument/2006/relationships/hyperlink" Target="https://www.oracle.com/in/hospitality/what-is-hotel-pms/#:~:text=Traditionally%2C%20a%20hotel%20property%20management,managing%20room%20rates%2C%20and%20billing" TargetMode="External"/><Relationship Id="rId9" Type="http://schemas.openxmlformats.org/officeDocument/2006/relationships/hyperlink" Target="https://www.mews.com/en/blog/direct-bookings-vs-third-party%20reservations#:~:text=Third%20party%20hotel%20bookings%20are,and%20guests%20to%20book%20convenientl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llway with a large window and a lamp&#10;&#10;AI-generated content may be incorrect.">
            <a:extLst>
              <a:ext uri="{FF2B5EF4-FFF2-40B4-BE49-F238E27FC236}">
                <a16:creationId xmlns:a16="http://schemas.microsoft.com/office/drawing/2014/main" id="{8957EB16-15E6-B798-DBE0-226DAED7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2597A-E76B-63E3-6E0A-409884829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052" y="3843863"/>
            <a:ext cx="9068586" cy="2590800"/>
          </a:xfrm>
        </p:spPr>
        <p:txBody>
          <a:bodyPr/>
          <a:lstStyle/>
          <a:p>
            <a:pPr marL="0" marR="0">
              <a:spcBef>
                <a:spcPts val="1800"/>
              </a:spcBef>
              <a:spcAft>
                <a:spcPts val="400"/>
              </a:spcAft>
            </a:pPr>
            <a:r>
              <a:rPr lang="en-US" sz="5400" b="1" kern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Hotel Booking</a:t>
            </a:r>
            <a:br>
              <a:rPr lang="en-US" sz="5400" b="1" kern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US" sz="28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5362D-1BE8-34FF-3F26-FDCF5FCB1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317476"/>
            <a:ext cx="9070848" cy="135746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DEPI (Data Analytics Power BI Final Project)</a:t>
            </a:r>
            <a:br>
              <a:rPr lang="en-US" sz="3200" b="1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br>
              <a:rPr lang="en-US" sz="32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625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373E-7257-34AA-4F65-401B3657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8" y="416351"/>
            <a:ext cx="10058400" cy="94110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this data: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A4C2B5-1943-0F66-C1EF-6F5B21AA4A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2502" y="1318022"/>
            <a:ext cx="1106805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Yu Gothic Light" panose="020B0300000000000000" pitchFamily="34" charset="-128"/>
              </a:rPr>
              <a:t>Data Granularity: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Gothic Light" panose="020B0300000000000000" pitchFamily="34" charset="-128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Gothic Light" panose="020B0300000000000000" pitchFamily="34" charset="-128"/>
              </a:rPr>
              <a:t>The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level of detail in the data will impact the types of analysis performed, for example: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74320" marR="0" lvl="1" indent="0"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The "Total Available Rooms"  &amp; “customer satisfaction scores “ are not available in this data.</a:t>
            </a:r>
          </a:p>
          <a:p>
            <a:pPr marL="274320" marR="0" lvl="1" indent="0">
              <a:buClrTx/>
              <a:buSzTx/>
              <a:buNone/>
              <a:tabLst/>
            </a:pPr>
            <a:endParaRPr lang="en-US" altLang="en-US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Yu Gothic Light" panose="020B0300000000000000" pitchFamily="34" charset="-128"/>
              </a:rPr>
              <a:t>Data Completeness: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Gothic Light" panose="020B0300000000000000" pitchFamily="34" charset="-128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Gothic Light" panose="020B0300000000000000" pitchFamily="34" charset="-128"/>
              </a:rPr>
              <a:t>Missing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data can bias results.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Yu Gothic Light" panose="020B0300000000000000" pitchFamily="34" charset="-128"/>
              </a:rPr>
              <a:t>In this data: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74320" lvl="1" indent="0">
              <a:buClr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 the country attribute: 488 missing values.</a:t>
            </a:r>
          </a:p>
          <a:p>
            <a:pPr marL="274320" lvl="1" indent="0">
              <a:buClr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 the agent attribute, 16340 values are missing. </a:t>
            </a:r>
          </a:p>
          <a:p>
            <a:pPr marL="274320" lvl="1" indent="0">
              <a:buClr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 the company attribute: 112593 missing values.</a:t>
            </a:r>
          </a:p>
          <a:p>
            <a:pPr marL="274320" lvl="1" indent="0">
              <a:buClrTx/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 the children attribute: 4 missing values.</a:t>
            </a:r>
          </a:p>
          <a:p>
            <a:pPr marL="274320" lvl="1" indent="0">
              <a:buClrTx/>
              <a:buNone/>
            </a:pPr>
            <a:endParaRPr lang="en-US" altLang="en-US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Times New Roman" panose="02020603050405020304" pitchFamily="18" charset="0"/>
              </a:rPr>
              <a:t>Data inconsistency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Times New Roman" panose="02020603050405020304" pitchFamily="18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74320" lvl="1" indent="0"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Inconsistent reservation status date for number of Check-Out guests.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74320" marR="0" lvl="1" indent="0"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Inconsistent reservation status for a single No-Show guest. </a:t>
            </a:r>
          </a:p>
          <a:p>
            <a:pPr marL="274320" marR="0" lvl="1" indent="0"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Inconsistent reservation status for several Check-Out guests with zero nights of stay. (representing Day-Use guests).</a:t>
            </a:r>
          </a:p>
          <a:p>
            <a:pPr marL="274320" marR="0" lvl="1" indent="0"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Inconsistent some values of the is-repeated-guest column (recorded as 0) for several guests with previous bookings.</a:t>
            </a:r>
          </a:p>
          <a:p>
            <a:pPr marL="274320" marR="0" lvl="1" indent="0">
              <a:buClrTx/>
              <a:buSzTx/>
              <a:buNone/>
              <a:tabLst/>
            </a:pPr>
            <a:endParaRPr lang="en-US" altLang="en-US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Times New Roman" panose="02020603050405020304" pitchFamily="18" charset="0"/>
              </a:rPr>
              <a:t>External Factors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may influence hotel performance (e.g., seasonality, economic conditions, local events).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Times New Roman" panose="02020603050405020304" pitchFamily="18" charset="0"/>
              </a:rPr>
              <a:t>Segmentation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7206D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Analyze KPIs across different segments of customers, and booking channels to identify opportunities for optimization.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5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ool with chairs and umbrellas&#10;&#10;AI-generated content may be incorrect.">
            <a:extLst>
              <a:ext uri="{FF2B5EF4-FFF2-40B4-BE49-F238E27FC236}">
                <a16:creationId xmlns:a16="http://schemas.microsoft.com/office/drawing/2014/main" id="{C7A018E7-F4EE-454E-2BFF-E22E941F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47650" y="257175"/>
            <a:ext cx="11706225" cy="6362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DF6BD-DAEF-8E02-3944-03621308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50" y="350363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Main KPIs: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A057-A1BE-E7F0-EDBE-18FBFFCC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50" y="1721963"/>
            <a:ext cx="10058400" cy="4404517"/>
          </a:xfrm>
        </p:spPr>
        <p:txBody>
          <a:bodyPr>
            <a:normAutofit fontScale="92500" lnSpcReduction="20000"/>
          </a:bodyPr>
          <a:lstStyle/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Total number of bookings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True check-in rate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True Cancellation rate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No-Show rate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Day-use rate</a:t>
            </a:r>
          </a:p>
          <a:p>
            <a:r>
              <a:rPr lang="en-US" sz="1900" b="1" dirty="0">
                <a:effectLst/>
                <a:latin typeface="+mj-lt"/>
                <a:ea typeface="Times New Roman" panose="02020603050405020304" pitchFamily="18" charset="0"/>
              </a:rPr>
              <a:t> ADR 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Average Lead time</a:t>
            </a:r>
            <a:endParaRPr lang="en-US" sz="1900" b="1" kern="0" dirty="0">
              <a:latin typeface="+mj-lt"/>
              <a:ea typeface="Times New Roman" panose="02020603050405020304" pitchFamily="18" charset="0"/>
            </a:endParaRP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ALOS</a:t>
            </a:r>
          </a:p>
          <a:p>
            <a:r>
              <a:rPr lang="en-US" sz="1900" b="1" dirty="0">
                <a:effectLst/>
                <a:latin typeface="+mj-lt"/>
                <a:ea typeface="Times New Roman" panose="02020603050405020304" pitchFamily="18" charset="0"/>
              </a:rPr>
              <a:t>Total guests </a:t>
            </a:r>
            <a:endParaRPr lang="en-US" sz="1900" dirty="0"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Repeated guests</a:t>
            </a:r>
            <a:endParaRPr lang="en-US" sz="1900" b="1" kern="0" dirty="0">
              <a:latin typeface="+mj-lt"/>
              <a:ea typeface="Times New Roman" panose="02020603050405020304" pitchFamily="18" charset="0"/>
            </a:endParaRP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Customer Retention Rate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Market Segment Performance</a:t>
            </a:r>
          </a:p>
          <a:p>
            <a:r>
              <a:rPr lang="en-US" sz="1900" b="1" kern="0" dirty="0">
                <a:effectLst/>
                <a:latin typeface="+mj-lt"/>
                <a:ea typeface="Times New Roman" panose="02020603050405020304" pitchFamily="18" charset="0"/>
              </a:rPr>
              <a:t>Distribution Channel Performance</a:t>
            </a:r>
          </a:p>
          <a:p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7EFD-F31D-BDC4-841C-1BBFA2AA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74F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 Unavailable KPIs in current data: </a:t>
            </a:r>
            <a:br>
              <a:rPr lang="en-US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A2C38-E619-F594-92C8-9D4425C60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Occupancy Rate: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percentage of available rooms that are occupied during a specific period (day, week, month, year). It’-s a measure how well the hotel is utilizing its available rooms.</a:t>
            </a: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Revenue Per Available Room (RevPAR):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measure of a hotel's revenue-generating ability. It combines occupancy and ADR to provide a holistic view of revenue performance.</a:t>
            </a: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Customer Lifetime Value (CLTV)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A prediction of the total revenue a customer is expected to generate during his relationship with the hotel to identify high-value customers and prioritize customer retention efforts.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Customer Satisfaction Score (CSAT) or Net Promoter Score (NPS): 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measure of customer satisfaction and loyalty, typically collected through post-stay surveys, that Indicates the overall guest experience and identifies areas for improvement.</a:t>
            </a: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9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CD0F-FA4C-1B45-4BF6-7723C63C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96" y="303229"/>
            <a:ext cx="10058400" cy="73371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 for our Hotel Booking Data: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FBB883-CE46-2F2D-08DA-C4B45079D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839527"/>
              </p:ext>
            </p:extLst>
          </p:nvPr>
        </p:nvGraphicFramePr>
        <p:xfrm>
          <a:off x="901042" y="1036948"/>
          <a:ext cx="9862008" cy="540661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931004">
                  <a:extLst>
                    <a:ext uri="{9D8B030D-6E8A-4147-A177-3AD203B41FA5}">
                      <a16:colId xmlns:a16="http://schemas.microsoft.com/office/drawing/2014/main" val="298559537"/>
                    </a:ext>
                  </a:extLst>
                </a:gridCol>
                <a:gridCol w="4931004">
                  <a:extLst>
                    <a:ext uri="{9D8B030D-6E8A-4147-A177-3AD203B41FA5}">
                      <a16:colId xmlns:a16="http://schemas.microsoft.com/office/drawing/2014/main" val="3716754255"/>
                    </a:ext>
                  </a:extLst>
                </a:gridCol>
              </a:tblGrid>
              <a:tr h="123878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</a:rPr>
                        <a:t>Overall Performance and Trends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are the overall booking trends for the hotel over the available time period? (e.g., How do total bookings vary by month and year?)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is the average daily rate (ADR) and how does it fluctuate over time?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is the average length of stay (ALOS) and how does it correlate with other variables?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</a:rPr>
                        <a:t>Booking Characteristics: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How does the number of booking changes relate to the length of stay, lead time, or cancellation rate? (Do bookings with more changes tend to be canceled more often?)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is the average number of special requests per booking, and how does this relate to customer satisfaction or loyalty? (High number might indicate dissatisfaction).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extLst>
                  <a:ext uri="{0D108BD9-81ED-4DB2-BD59-A6C34878D82A}">
                    <a16:rowId xmlns:a16="http://schemas.microsoft.com/office/drawing/2014/main" val="70474188"/>
                  </a:ext>
                </a:extLst>
              </a:tr>
              <a:tr h="1353064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Cancellation Analysis: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is the overall cancellation rate, and what factors contribute to cancellations?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Do cancellation rates vary significantly by market segment, distribution channel, or customer type?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Is there a relationship between lead time and cancellation rate? (Do bookings made further in advance have a higher cancellation rate?)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Does the deposit type (No Deposit vs. Refundable vs. Non-Refundable) affect the cancellation rate?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Are there differences in cancellation behavior between repeated and non-repeated guests?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How do previous cancellations influence future bookings? (Is there a higher likelihood of cancellation for guests with previous cancellations?)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Customer Segmentation</a:t>
                      </a:r>
                      <a:r>
                        <a:rPr lang="en-US" sz="1100" b="1" kern="100" dirty="0">
                          <a:effectLst/>
                        </a:rPr>
                        <a:t>: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Which market segments generate the most bookings and revenue?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Are there differences in ADR, ALOS, or cancellation rates across different market segments?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What are the characteristics of repeat guests, and how do they differ from new guests?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Which countries generate the most bookings, and their booking patterns?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extLst>
                  <a:ext uri="{0D108BD9-81ED-4DB2-BD59-A6C34878D82A}">
                    <a16:rowId xmlns:a16="http://schemas.microsoft.com/office/drawing/2014/main" val="3577799268"/>
                  </a:ext>
                </a:extLst>
              </a:tr>
              <a:tr h="11444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Distribution Channel Effectiveness</a:t>
                      </a:r>
                      <a:r>
                        <a:rPr lang="en-US" sz="1100" b="1" kern="100" dirty="0">
                          <a:effectLst/>
                        </a:rPr>
                        <a:t>: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Which distribution channels (e.g., direct, online TA, corporate) are most effective at driving bookings and revenue?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Are there differences in ADR or cancellation rates across different distribution channels?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extLst>
                  <a:ext uri="{0D108BD9-81ED-4DB2-BD59-A6C34878D82A}">
                    <a16:rowId xmlns:a16="http://schemas.microsoft.com/office/drawing/2014/main" val="3976129171"/>
                  </a:ext>
                </a:extLst>
              </a:tr>
              <a:tr h="105764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Pricing and Revenue Management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How does ADR vary by month or market segment?</a:t>
                      </a:r>
                    </a:p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00" kern="100" dirty="0">
                          <a:effectLst/>
                        </a:rPr>
                        <a:t>Are there opportunities to optimize pricing based on demand patterns or customer segmentation?</a:t>
                      </a:r>
                    </a:p>
                    <a:p>
                      <a:pPr marL="45720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Does the number of days on the waiting list impact booking conversions or cancellation rates?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Operational Aspects</a:t>
                      </a:r>
                    </a:p>
                    <a:p>
                      <a:pPr marL="45720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Is there a discrepancy between reserved and assigned room types? If so, what impact does this have on customer satisfaction?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410" marR="36410" marT="0" marB="0"/>
                </a:tc>
                <a:extLst>
                  <a:ext uri="{0D108BD9-81ED-4DB2-BD59-A6C34878D82A}">
                    <a16:rowId xmlns:a16="http://schemas.microsoft.com/office/drawing/2014/main" val="3168337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61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ocean from a doorway&#10;&#10;AI-generated content may be incorrect.">
            <a:extLst>
              <a:ext uri="{FF2B5EF4-FFF2-40B4-BE49-F238E27FC236}">
                <a16:creationId xmlns:a16="http://schemas.microsoft.com/office/drawing/2014/main" id="{F3BC710F-9753-BE54-F78D-A7C4123C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486511" y="235670"/>
            <a:ext cx="2438400" cy="6372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9B9312-8DA2-09E5-858A-C7AC8770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and dashboard: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520B-45D9-F9DC-4B12-BF7733052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419711" cy="3931920"/>
          </a:xfrm>
        </p:spPr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+mj-lt"/>
                <a:ea typeface="Times New Roman" panose="02020603050405020304" pitchFamily="18" charset="0"/>
              </a:rPr>
              <a:t>Line charts </a:t>
            </a:r>
            <a:r>
              <a:rPr lang="en-US" sz="2400" dirty="0">
                <a:effectLst/>
                <a:latin typeface="+mj-lt"/>
                <a:ea typeface="Times New Roman" panose="02020603050405020304" pitchFamily="18" charset="0"/>
              </a:rPr>
              <a:t>for trend analysis: check-in and cancellation by month and year and correlation with ADR.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+mj-lt"/>
                <a:ea typeface="Times New Roman" panose="02020603050405020304" pitchFamily="18" charset="0"/>
              </a:rPr>
              <a:t>Bar charts </a:t>
            </a:r>
            <a:r>
              <a:rPr lang="en-US" sz="2400" dirty="0">
                <a:effectLst/>
                <a:latin typeface="+mj-lt"/>
                <a:ea typeface="Times New Roman" panose="02020603050405020304" pitchFamily="18" charset="0"/>
              </a:rPr>
              <a:t>for customer analysis.  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effectLst/>
                <a:latin typeface="+mj-lt"/>
                <a:ea typeface="Times New Roman" panose="02020603050405020304" pitchFamily="18" charset="0"/>
              </a:rPr>
              <a:t>Pie charts </a:t>
            </a:r>
            <a:r>
              <a:rPr lang="en-US" sz="2400" dirty="0">
                <a:effectLst/>
                <a:latin typeface="+mj-lt"/>
                <a:ea typeface="Times New Roman" panose="02020603050405020304" pitchFamily="18" charset="0"/>
              </a:rPr>
              <a:t>for customer classification.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35F8-CDFC-B160-5DCD-E70AB73B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398" y="278091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224D-C2C7-204C-410D-D96E279C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04594"/>
            <a:ext cx="10058400" cy="4817097"/>
          </a:xfrm>
        </p:spPr>
        <p:txBody>
          <a:bodyPr>
            <a:normAutofit lnSpcReduction="10000"/>
          </a:bodyPr>
          <a:lstStyle/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Although City Hotel had higher total bookings than Resort Hotel, yet City Hotel manifested lower performance than Resort (lower Check-in rate, Higher cancellation &amp; No-show rates, shorter ALOS). This performance showed significant association with higher average ADR and average lead times than Resort.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PRT was the top check-in and top cancelling country for both hotels.     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Week-end nights were least nights of stay for both hotels.  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 tends to have steadier demand throughout the year apart from end of year (winter). Resort tends to have lower demand rates during summer, while higher during spring and autumn.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Both hotels’ check-in and cancellations were more related with No deposit types, new guests, Transient customer type, online TA market segment and TA/TO distribution channel collectively over the 3 years. In addition, the City Hotel showed higher cancellation rates with no-refund reservations in 2015, associated with high cancellations from transient party type. Both decreased down till 2017. 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 other hand, both hotels showed no significant relevance with other factors as previous cancellations, bookings changes, reserved room changes, length of waiting days nor number of special requests.</a:t>
            </a: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Least booking customers were of contract and group types, as well as direct market segment, repeated guests, refundable and no-refund deposit, representing points of actions for possible opportunities.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C53BCCD-2E3B-9A99-D014-E0203339D4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39546" y="316385"/>
            <a:ext cx="1227056" cy="10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2497-7F25-833D-A3C0-21181092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823" y="329938"/>
            <a:ext cx="10058400" cy="8546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 of improvement: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CEAE53-55F9-DE35-9A85-F289064AF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078229"/>
              </p:ext>
            </p:extLst>
          </p:nvPr>
        </p:nvGraphicFramePr>
        <p:xfrm>
          <a:off x="1820950" y="1184636"/>
          <a:ext cx="9670330" cy="53893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192053">
                  <a:extLst>
                    <a:ext uri="{9D8B030D-6E8A-4147-A177-3AD203B41FA5}">
                      <a16:colId xmlns:a16="http://schemas.microsoft.com/office/drawing/2014/main" val="4192346982"/>
                    </a:ext>
                  </a:extLst>
                </a:gridCol>
                <a:gridCol w="6478277">
                  <a:extLst>
                    <a:ext uri="{9D8B030D-6E8A-4147-A177-3AD203B41FA5}">
                      <a16:colId xmlns:a16="http://schemas.microsoft.com/office/drawing/2014/main" val="295552310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"/>
                      </a:pPr>
                      <a:r>
                        <a:rPr lang="en-US" sz="1400" kern="100" dirty="0">
                          <a:effectLst/>
                        </a:rPr>
                        <a:t>Demand-based Opportunities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Action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4134263857"/>
                  </a:ext>
                </a:extLst>
              </a:tr>
              <a:tr h="1056120">
                <a:tc>
                  <a:txBody>
                    <a:bodyPr/>
                    <a:lstStyle/>
                    <a:p>
                      <a:pPr marL="457200" marR="0" lvl="1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High Demand Periods:</a:t>
                      </a:r>
                    </a:p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kern="100" dirty="0">
                        <a:effectLst/>
                      </a:endParaRPr>
                    </a:p>
                    <a:p>
                      <a:pPr marL="4572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Dynamic pricing spikes during peak months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 Raise prices during peak seasons and lower them during off-peak periods to attract bookings.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1387632958"/>
                  </a:ext>
                </a:extLst>
              </a:tr>
              <a:tr h="1247497">
                <a:tc>
                  <a:txBody>
                    <a:bodyPr/>
                    <a:lstStyle/>
                    <a:p>
                      <a:pPr marL="457200" marR="0" lvl="1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Length of Stay (LOS)</a:t>
                      </a:r>
                    </a:p>
                    <a:p>
                      <a:pPr marL="45720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Resort guests stay longer than city hotel guests</a:t>
                      </a:r>
                    </a:p>
                    <a:p>
                      <a:pPr marL="4572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Minimum LOS: Enforce minimum stay requirements during high-demand periods (e.g., festivals) to maximize occupancy.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Discounts for Longer Stays: Encourage longer bookings during low-demand periods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2296315090"/>
                  </a:ext>
                </a:extLst>
              </a:tr>
              <a:tr h="850566">
                <a:tc>
                  <a:txBody>
                    <a:bodyPr/>
                    <a:lstStyle/>
                    <a:p>
                      <a:pPr marL="457200" marR="0" lvl="1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Deposit/no refundable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</a:p>
                    <a:p>
                      <a:pPr marL="4572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Optimize Pricing: Offer discounts for non-refundable and refundable bookings to increase bookings.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372545720"/>
                  </a:ext>
                </a:extLst>
              </a:tr>
              <a:tr h="850566">
                <a:tc>
                  <a:txBody>
                    <a:bodyPr/>
                    <a:lstStyle/>
                    <a:p>
                      <a:pPr marL="457200" marR="0" lvl="1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Repeat Guests: Likely to pay more for personalized experiences.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Categorized pricing for loyal guests (e.g., VIP perks at higher rates).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2550297116"/>
                  </a:ext>
                </a:extLst>
              </a:tr>
              <a:tr h="637925">
                <a:tc>
                  <a:txBody>
                    <a:bodyPr/>
                    <a:lstStyle/>
                    <a:p>
                      <a:pPr marL="457200" marR="0" lvl="1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Weekend vs. Weekday</a:t>
                      </a:r>
                    </a:p>
                    <a:p>
                      <a:pPr marL="4572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Target higher rates for weekends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3303350054"/>
                  </a:ext>
                </a:extLst>
              </a:tr>
              <a:tr h="463156">
                <a:tc>
                  <a:txBody>
                    <a:bodyPr/>
                    <a:lstStyle/>
                    <a:p>
                      <a:pPr marL="457200" marR="0" lvl="1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Corporate/Direct Bookings: 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Offer premium pricing for corporate guests with flexible dates (less price-sensitive) and loyalty rewards for direct bookings.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778" marR="60778" marT="0" marB="0"/>
                </a:tc>
                <a:extLst>
                  <a:ext uri="{0D108BD9-81ED-4DB2-BD59-A6C34878D82A}">
                    <a16:rowId xmlns:a16="http://schemas.microsoft.com/office/drawing/2014/main" val="3317223762"/>
                  </a:ext>
                </a:extLst>
              </a:tr>
            </a:tbl>
          </a:graphicData>
        </a:graphic>
      </p:graphicFrame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E78211-88E8-F1F9-6897-7D08AF6776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532" y="283997"/>
            <a:ext cx="854699" cy="8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5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ECABB2-2045-171A-95E1-A3C2B1D24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13961"/>
              </p:ext>
            </p:extLst>
          </p:nvPr>
        </p:nvGraphicFramePr>
        <p:xfrm>
          <a:off x="1764284" y="1495426"/>
          <a:ext cx="8998965" cy="477202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977546">
                  <a:extLst>
                    <a:ext uri="{9D8B030D-6E8A-4147-A177-3AD203B41FA5}">
                      <a16:colId xmlns:a16="http://schemas.microsoft.com/office/drawing/2014/main" val="4242328883"/>
                    </a:ext>
                  </a:extLst>
                </a:gridCol>
                <a:gridCol w="6021419">
                  <a:extLst>
                    <a:ext uri="{9D8B030D-6E8A-4147-A177-3AD203B41FA5}">
                      <a16:colId xmlns:a16="http://schemas.microsoft.com/office/drawing/2014/main" val="3562964194"/>
                    </a:ext>
                  </a:extLst>
                </a:gridCol>
              </a:tblGrid>
              <a:tr h="540067">
                <a:tc>
                  <a:txBody>
                    <a:bodyPr/>
                    <a:lstStyle/>
                    <a:p>
                      <a:pPr marL="171450" marR="0" lvl="0" indent="-1714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400" kern="100" dirty="0">
                          <a:effectLst/>
                        </a:rPr>
                        <a:t>Cancellation-based opportunities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Action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3957901"/>
                  </a:ext>
                </a:extLst>
              </a:tr>
              <a:tr h="1690779">
                <a:tc>
                  <a:txBody>
                    <a:bodyPr/>
                    <a:lstStyle/>
                    <a:p>
                      <a:pPr marL="457200" marR="0" lvl="1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High-Risk Bookings:</a:t>
                      </a:r>
                      <a:endParaRPr lang="en-US" sz="1600" kern="100" dirty="0">
                        <a:effectLst/>
                      </a:endParaRP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Guests with long lead times correlate with higher cancellations.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1- Offer discounts for shorter lead times (e.g., last-minute bookings) to reduce cancellations and fill unsold rooms </a:t>
                      </a:r>
                      <a:endParaRPr lang="en-US" sz="16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2-Charge non-refundable deposits/discounts for long-lead bookings.</a:t>
                      </a:r>
                      <a:endParaRPr lang="en-US" sz="16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3-Offer discounts for flexible cancellation policies to retain uncertain guests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932315"/>
                  </a:ext>
                </a:extLst>
              </a:tr>
              <a:tr h="1176078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kern="100">
                          <a:effectLst/>
                        </a:rPr>
                        <a:t>Market Segment</a:t>
                      </a:r>
                      <a:endParaRPr lang="en-US" sz="1600" kern="100">
                        <a:effectLst/>
                      </a:endParaRP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SzPts val="1000"/>
                        <a:buFont typeface="+mj-lt"/>
                        <a:buNone/>
                        <a:tabLst>
                          <a:tab pos="742950" algn="l"/>
                        </a:tabLst>
                      </a:pPr>
                      <a:r>
                        <a:rPr lang="en-US" sz="1400" kern="100">
                          <a:effectLst/>
                        </a:rPr>
                        <a:t>Online Travel Agencies (OTAs): Higher cancellations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6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Charge higher OTA rates but offer discounts for non-refundable bookings to offset cancellation risks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142738"/>
                  </a:ext>
                </a:extLst>
              </a:tr>
              <a:tr h="1080134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>
                          <a:effectLst/>
                        </a:rPr>
                        <a:t>Deposit/non refundable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-Regulations for no-deposit booking</a:t>
                      </a:r>
                      <a:endParaRPr lang="en-US" sz="16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-Optimize Pricing: Offer discounts for non-refundable bookings to increase bookings and reduce cancellations (esp. for city)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6500837"/>
                  </a:ext>
                </a:extLst>
              </a:tr>
              <a:tr h="284967">
                <a:tc>
                  <a:txBody>
                    <a:bodyPr/>
                    <a:lstStyle/>
                    <a:p>
                      <a:pPr marL="457200" marR="0" lvl="1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</a:rPr>
                        <a:t>Reduce No-show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Require deposits or credit card guarantees for new guests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31059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DC132D9-1CBC-5C46-831A-1F4A863D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0985" y="-140227"/>
            <a:ext cx="14652985" cy="59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5A036B-E3FF-D9FE-5ADE-47314D4E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823" y="434713"/>
            <a:ext cx="10058400" cy="8546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 of improvement:</a:t>
            </a: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60B976F-A8A1-8D92-EF38-903758289E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532" y="388772"/>
            <a:ext cx="854699" cy="8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5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108331-D185-BD4F-C39A-D8D46476E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618774"/>
              </p:ext>
            </p:extLst>
          </p:nvPr>
        </p:nvGraphicFramePr>
        <p:xfrm>
          <a:off x="1762809" y="1545997"/>
          <a:ext cx="8974318" cy="471757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984253">
                  <a:extLst>
                    <a:ext uri="{9D8B030D-6E8A-4147-A177-3AD203B41FA5}">
                      <a16:colId xmlns:a16="http://schemas.microsoft.com/office/drawing/2014/main" val="1889962716"/>
                    </a:ext>
                  </a:extLst>
                </a:gridCol>
                <a:gridCol w="5990065">
                  <a:extLst>
                    <a:ext uri="{9D8B030D-6E8A-4147-A177-3AD203B41FA5}">
                      <a16:colId xmlns:a16="http://schemas.microsoft.com/office/drawing/2014/main" val="3058170036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"/>
                      </a:pPr>
                      <a:r>
                        <a:rPr lang="en-US" sz="1600" kern="100" dirty="0">
                          <a:effectLst/>
                        </a:rPr>
                        <a:t>Customer Satisfaction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Use reviews or survey scores (if available) or infer satisfaction from behavioral data (e.g., cancellations, repeat bookings).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681150"/>
                  </a:ext>
                </a:extLst>
              </a:tr>
              <a:tr h="3349255">
                <a:tc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00" dirty="0">
                          <a:effectLst/>
                        </a:rPr>
                        <a:t>General 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00" dirty="0">
                          <a:effectLst/>
                        </a:rPr>
                        <a:t>Compensation Policy: Offer discounts, upgrades, or loyalty points for discrepancies</a:t>
                      </a:r>
                    </a:p>
                    <a:p>
                      <a:pPr marL="4572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00" dirty="0">
                          <a:effectLst/>
                        </a:rPr>
                        <a:t>Adopt Predictive Tools: Integrate tools like (Market Insight) to forecast demand and adjust prices accordingly.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00" dirty="0">
                          <a:effectLst/>
                        </a:rPr>
                        <a:t>A/B Test Pricing: Experiment with non-refundable vs. flexible rates for high-cancellation segments.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00" dirty="0">
                          <a:effectLst/>
                        </a:rPr>
                        <a:t>Offer discounts for those on long waiting lists to reduce waiting list time and resolve overbooking: not applicable here because not an issue in our case.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kern="100" dirty="0">
                          <a:effectLst/>
                        </a:rPr>
                        <a:t>International bookings have higher cancellation rates: Dynamic pricing for international guests (e.g., non-refundable discounts).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31877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722359C-C24E-D391-E04D-B96422A3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823" y="480770"/>
            <a:ext cx="10058400" cy="8546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 of improvement: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62EAB7-195E-068D-1E7E-EB756BB970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532" y="434829"/>
            <a:ext cx="854699" cy="8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4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89DE7-57A9-17B2-0958-B77D02DDC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303" y="1611984"/>
            <a:ext cx="4515439" cy="1817016"/>
          </a:xfrm>
        </p:spPr>
        <p:txBody>
          <a:bodyPr>
            <a:normAutofit fontScale="85000" lnSpcReduction="20000"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Alternative resources: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Perplexity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ChatGPT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Perplexity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Adobe Color: </a:t>
            </a:r>
            <a:r>
              <a:rPr lang="en-US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</a:t>
            </a:r>
            <a:endParaRPr lang="en-US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Novypro</a:t>
            </a:r>
            <a:r>
              <a:rPr lang="en-US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https://www.novypro.com/all_dashboards</a:t>
            </a:r>
            <a:endParaRPr lang="en-US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BB694-7F43-C4E2-0B8D-092E88C64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8120" y="1611984"/>
            <a:ext cx="5667080" cy="4240176"/>
          </a:xfrm>
        </p:spPr>
        <p:txBody>
          <a:bodyPr>
            <a:normAutofit fontScale="85000" lnSpcReduction="20000"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References: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https://www.oracle.com/in/hospitality/what-is-hotel-pms/#:~:text=Traditionally%2C%20a%20hotel%20property%20management,managing%20room%20rates%2C%20and%20billing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https://www.altexsoft.com/blog/hotel-property-management-systems-products-and-features/</a:t>
            </a:r>
            <a:endParaRPr lang="en-US" sz="1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https://engine.com/business-travel-guide/how-do-group-hotel-rates-work#:~:text=With%20almost%20every%20hotel%20the,agreed%20upon%20date%20or%20dates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https://roompricegenie.com/transient-market-segment/#:~:text=Transient%20guests%20are%20one%20of,term%20stay%20in%20your%20facility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https://insights.ehotelier.com/insights/2025/01/23/assessing-group-and-transient-bookings-which-is-better-for-your-hotel/#:~:text=Transient%20bookings%20offer%20flexibility%2C%20high,and%20long%2Dterm%20revenue%20visibility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https://www.mews.com/en/blog/direct-bookings-vs-third-party reservations#:~:text=Third%20party%20hotel%20bookings%20are,and%20guests%20to%20book%20conveniently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spcBef>
                <a:spcPts val="0"/>
              </a:spcBef>
              <a:buFont typeface="+mj-lt"/>
              <a:buAutoNum type="arabicPeriod"/>
            </a:pPr>
            <a:r>
              <a:rPr lang="en-US" u="sng" dirty="0">
                <a:solidFill>
                  <a:srgbClr val="002060"/>
                </a:solidFill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https://www.fourseasons.com/sharmelsheikh/</a:t>
            </a:r>
            <a:endParaRPr lang="en-US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2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597A-E76B-63E3-6E0A-409884829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2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Group Code: ALX2_DAT2_G3</a:t>
            </a:r>
            <a:br>
              <a:rPr lang="en-US" sz="32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0F9DD4"/>
                </a:solidFill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Team Members:</a:t>
            </a:r>
            <a:br>
              <a:rPr lang="en-US" sz="2000" b="1" dirty="0">
                <a:solidFill>
                  <a:srgbClr val="0F9DD4"/>
                </a:solidFill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en-US" sz="20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Rehab  Ahmed Hassen</a:t>
            </a:r>
            <a:br>
              <a:rPr lang="en-US" sz="20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REHAM MOHAMED IBRAHIM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2100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A0D4-BB85-75E9-461F-A36F60F3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21577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ol with lounge chairs and umbrellas&#10;&#10;AI-generated content may be incorrect.">
            <a:extLst>
              <a:ext uri="{FF2B5EF4-FFF2-40B4-BE49-F238E27FC236}">
                <a16:creationId xmlns:a16="http://schemas.microsoft.com/office/drawing/2014/main" id="{693CEE05-37A9-B27E-358B-2C4521B5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48478" y="282535"/>
            <a:ext cx="11688417" cy="6292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9A9FA-9901-047D-6A06-BE4FEC05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74F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AF53-8299-E5CB-4101-58E5CB5E2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77" y="2208544"/>
            <a:ext cx="10058400" cy="3931920"/>
          </a:xfrm>
        </p:spPr>
        <p:txBody>
          <a:bodyPr>
            <a:norm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hotel industry is a vital part of the global economy, providing accommodation, services, and experiences to travelers for leisure and business purposes. As a customer-focused sector, hotels rely on data analysis to understand guest behavior, optimize operations, and enhance decision-making. By analyzing booking data, businesses can improve revenue strategies, identify trends, and deliver tailored services in this competitive and dynamic industry.</a:t>
            </a:r>
          </a:p>
          <a:p>
            <a:pPr marL="4572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4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in a pool&#10;&#10;AI-generated content may be incorrect.">
            <a:extLst>
              <a:ext uri="{FF2B5EF4-FFF2-40B4-BE49-F238E27FC236}">
                <a16:creationId xmlns:a16="http://schemas.microsoft.com/office/drawing/2014/main" id="{0EA2E742-8A67-B6CD-C7BE-566F7D70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6816" y="235670"/>
            <a:ext cx="11726945" cy="63538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030DC-16BE-C285-A628-D9C23D2F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 of this Project: </a:t>
            </a:r>
            <a:br>
              <a:rPr lang="en-US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01A5B-6476-4F43-D8D6-6F722BBEE9E4}"/>
              </a:ext>
            </a:extLst>
          </p:cNvPr>
          <p:cNvSpPr txBox="1"/>
          <p:nvPr/>
        </p:nvSpPr>
        <p:spPr>
          <a:xfrm>
            <a:off x="1066799" y="1847182"/>
            <a:ext cx="100583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comprehensive overview of hotel booking performance, identify key factors influencing booking patterns and cancellation generation, and enable data-driven decision-making to optimize operations and reduce cancellations for both the City Hotel and Resort Hotel properties</a:t>
            </a:r>
            <a:endParaRPr lang="en-US" sz="2400" dirty="0"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4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8E1C-777D-B091-9444-A65F3CF3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B9A8-45E5-15D7-8A68-E81CD767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789"/>
            <a:ext cx="10058400" cy="3477548"/>
          </a:xfrm>
        </p:spPr>
        <p:txBody>
          <a:bodyPr>
            <a:normAutofit/>
          </a:bodyPr>
          <a:lstStyle/>
          <a:p>
            <a:pPr marL="342900" marR="0" lvl="0" indent="-3429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77206D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Data Import into Power BI</a:t>
            </a:r>
            <a:endParaRPr lang="en-US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77206D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Data inspection and cleaning</a:t>
            </a:r>
            <a:endParaRPr lang="en-US" sz="24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21717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1717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dataset is a single CSV file.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It contains hotel booking information (</a:t>
            </a: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119390 observations) for a City hotel and a Resort hotel </a:t>
            </a:r>
            <a:r>
              <a:rPr lang="en-US" sz="2000" dirty="0"/>
              <a:t>between the 1st of July 2015 and the 31st of August 2017 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Each observation represents a distinct hotel booking (by phone number)</a:t>
            </a:r>
            <a:r>
              <a:rPr lang="en-US" sz="20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Including booking details, customer information, and reservation status. (</a:t>
            </a: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119390 rows, 36 columns)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312FA04-23C0-708B-2BC6-C5C06E33B9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0293730" y="805822"/>
            <a:ext cx="943020" cy="9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DDE121-3B5E-5C58-41F0-DC42E034F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948" y="376353"/>
            <a:ext cx="8690976" cy="61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DC126-7A46-2862-7D9A-B9DE1FA3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68" y="1178547"/>
            <a:ext cx="9677663" cy="45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891A-95E0-E752-4CE7-75B79AE7C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976D4-0160-97F7-7BAD-D2802AF5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88" y="329938"/>
            <a:ext cx="10144811" cy="6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7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8883-228C-D176-D892-6F395E43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74F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68E0-82DF-CE4C-8B2E-29811732A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effectLst/>
                <a:ea typeface="Yu Gothic Light" panose="020B0300000000000000" pitchFamily="34" charset="-128"/>
                <a:cs typeface="Times New Roman" panose="02020603050405020304" pitchFamily="18" charset="0"/>
              </a:rPr>
              <a:t>Check data types</a:t>
            </a:r>
            <a:r>
              <a:rPr lang="en-US" dirty="0">
                <a:solidFill>
                  <a:srgbClr val="77206D"/>
                </a:solidFill>
                <a:effectLst/>
                <a:ea typeface="Yu Gothic Light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lang="en-US" dirty="0">
                <a:effectLst/>
                <a:ea typeface="Yu Gothic Light" panose="020B0300000000000000" pitchFamily="34" charset="-128"/>
                <a:cs typeface="Times New Roman" panose="02020603050405020304" pitchFamily="18" charset="0"/>
              </a:rPr>
              <a:t> Ensure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correct data types for all columns.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cs typeface="Times New Roman" panose="02020603050405020304" pitchFamily="18" charset="0"/>
              </a:rPr>
              <a:t>Exclude any duplicates.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Handle missing values</a:t>
            </a:r>
            <a:r>
              <a:rPr lang="en-US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8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country column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replace null values by Unknown; else, same values of country column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8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agent and company columns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replace missing values by number </a:t>
            </a: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arrival_date_month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arrival_date_day_of_month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arrival_date_year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in single column and renamed arrival date. Change data type to (date).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Correct reservation status date</a:t>
            </a:r>
            <a:r>
              <a:rPr lang="en-US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 Power query by new conditional column: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b="1" dirty="0">
                <a:solidFill>
                  <a:srgbClr val="77206D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Correction of reservation status for: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Check-Out guests with zero nights of stay to Day-Use 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1143000" marR="0" lvl="2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No-Show guest with arrival date&lt;&gt; reservation status date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14859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 DAX, new column.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11DBA1B-229E-A44E-094E-3A71CF11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5509" y="739047"/>
            <a:ext cx="1009009" cy="10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9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Override1.xml><?xml version="1.0" encoding="utf-8"?>
<a:themeOverride xmlns:a="http://schemas.openxmlformats.org/drawingml/2006/main">
  <a:clrScheme name="Savon">
    <a:dk1>
      <a:sysClr val="windowText" lastClr="000000"/>
    </a:dk1>
    <a:lt1>
      <a:sysClr val="window" lastClr="FFFFFF"/>
    </a:lt1>
    <a:dk2>
      <a:srgbClr val="1485A4"/>
    </a:dk2>
    <a:lt2>
      <a:srgbClr val="E3DED1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F49100"/>
    </a:hlink>
    <a:folHlink>
      <a:srgbClr val="739D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2115</Words>
  <Application>Microsoft Office PowerPoint</Application>
  <PresentationFormat>Widescreen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Yu Gothic Light</vt:lpstr>
      <vt:lpstr>Aptos</vt:lpstr>
      <vt:lpstr>Aptos Display</vt:lpstr>
      <vt:lpstr>Arial Rounded MT Bold</vt:lpstr>
      <vt:lpstr>Century Gothic</vt:lpstr>
      <vt:lpstr>Courier New</vt:lpstr>
      <vt:lpstr>Garamond</vt:lpstr>
      <vt:lpstr>Symbol</vt:lpstr>
      <vt:lpstr>Times New Roman</vt:lpstr>
      <vt:lpstr>Wingdings</vt:lpstr>
      <vt:lpstr>Savon</vt:lpstr>
      <vt:lpstr>Hotel Booking </vt:lpstr>
      <vt:lpstr>  Group Code: ALX2_DAT2_G3   Team Members:  Rehab  Ahmed Hassen  REHAM MOHAMED IBRAHIM </vt:lpstr>
      <vt:lpstr>Introduction: </vt:lpstr>
      <vt:lpstr>Main Objective of this Project:  </vt:lpstr>
      <vt:lpstr>Steps: </vt:lpstr>
      <vt:lpstr>PowerPoint Presentation</vt:lpstr>
      <vt:lpstr>PowerPoint Presentation</vt:lpstr>
      <vt:lpstr>PowerPoint Presentation</vt:lpstr>
      <vt:lpstr>Data cleaning : </vt:lpstr>
      <vt:lpstr>Challenges in this data:</vt:lpstr>
      <vt:lpstr>Our Main KPIs: </vt:lpstr>
      <vt:lpstr>Other Unavailable KPIs in current data:  </vt:lpstr>
      <vt:lpstr>Research Questions for our Hotel Booking Data:</vt:lpstr>
      <vt:lpstr>Data Visualization and dashboard: </vt:lpstr>
      <vt:lpstr>Insights: </vt:lpstr>
      <vt:lpstr>Areas of improvement:</vt:lpstr>
      <vt:lpstr>Areas of improvement:</vt:lpstr>
      <vt:lpstr>Areas of improvement: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rehab hassen</dc:creator>
  <cp:lastModifiedBy>rehab hassen</cp:lastModifiedBy>
  <cp:revision>6</cp:revision>
  <dcterms:created xsi:type="dcterms:W3CDTF">2025-04-07T10:42:38Z</dcterms:created>
  <dcterms:modified xsi:type="dcterms:W3CDTF">2025-04-07T21:38:00Z</dcterms:modified>
</cp:coreProperties>
</file>